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>
        <p:scale>
          <a:sx n="100" d="100"/>
          <a:sy n="100" d="100"/>
        </p:scale>
        <p:origin x="72" y="7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7407E-2B0D-7520-721D-C509350F55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9052C4-97A5-C3F6-FA45-82C6B9C53D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7ADA2-A67D-9EC7-6F44-9036098F0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2B1A6-1D07-CBDB-13D7-A9D038CA5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28148-F04F-0317-2678-D68C2FA3E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5032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30F5C-1FB9-B0B6-90D7-8FB74EA14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ED9870-689D-7EA5-413A-328C1305D7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FA798-2037-88A1-3484-9BCD9E13A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E8442-E585-1216-4AE4-53C906E2A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CA85D-17E9-B1FA-68E7-C1CE015DD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174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C34B20-CF6E-5AEB-5E8D-C7CCE354CD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90C139-82CC-AB60-5BC1-C75DF2D7C1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72FFA-DED1-7D5E-6A7C-E062C0551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1AFC7-0A0A-C45A-B9A8-3DD826E9C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5A78C-3D14-FE16-9353-E14DBDF54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678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97AD3-537D-AAC7-2809-0617BEAAE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129AB-9C2C-1F85-D1CA-5153FBA48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37447-1ADC-417A-3209-D3BB9E7D8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84C43-F336-A874-FEBC-91E3C82D4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8EE7D-7074-EBAF-76BB-E418927B7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27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D0C9A-1793-327E-C1C3-0BE2ED5D7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B1592B-1034-025F-BE4B-0E83C4191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66B47-F709-46DC-3FE7-6FDF98EB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5147A-34CE-C857-BE8D-EF2207231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529F2-FF37-3081-D4F0-CC62870FA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4072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B5B71-3406-CC4E-3651-342DF6B53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50B2E-4FB2-9F11-C4EA-1EE3821454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8D3DB0-67CB-3EDC-5FEA-5DB4D1CD8E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DCB147-42AF-8E51-328C-9AE3E1634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41C94E-3300-B0FB-1106-E17142C0E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62893-A892-6166-815A-9C8FA803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6333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86559-D8A1-FD4F-5E79-551B30B5D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D5834-D9CB-FE55-35A3-B2E041667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4348BE-776E-C0B8-8B9C-AA76B69D00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5A1D51-787E-3287-3538-F3D73B4220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87824D-3C77-006C-14DF-7D8C7B94DB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20803A-7DA5-895F-E082-7DF954F2E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DBFDBA-E5EC-2B90-E488-37F1086C1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8564E3-0C3C-9578-CAB3-1A9E54EFD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5187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32C2A-41BE-21C9-0060-1CBC8AFC1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36ECF2-1814-DE0B-5E7F-C7ED8DC55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901F26-85CF-B5FD-A983-0A47126CF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55FEA7-BA91-62AB-7673-3399A2FBA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0098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3377EB-8B55-8AD1-E2C7-CFC71910E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1F2068-9308-F48C-01EC-E4175B3F1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C4B3F7-EA78-646C-BE82-D42967C87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7567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2BCA5-99AE-5E0E-62B7-DD2EB9C3A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D8E92-7F82-6208-90C4-A65BCB438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3DE13A-43C5-2657-3289-0E29E6A848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C411B0-E662-4C74-3B0C-C12C579EE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92A0DA-CAA2-3330-DBD6-C83ACAFB4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891ADD-DB15-2E15-C8C0-CFAC3C271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3387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19BB2-BB84-9A17-82A2-E5442707B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4D6D57-91A2-C9CD-9605-8C03DE08D3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090F4-A1D1-03C0-9EA0-30CAE5CFD9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38940C-4DD4-08B4-8F1F-41995010A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4D1F96-4096-0D5C-3384-CDB400107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E53FE2-C6E1-9D01-6157-DE37DCA4F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677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8847F4-E34A-BBED-DFE7-1561E7470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CD1E4F-39E2-44D9-2EBD-D9A429104A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95357-D811-D155-3D38-E85B3D735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5DAA6-239B-C399-8B54-9EC1FAD215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CBE69-452D-2890-EC6C-137AACBA37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17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04DE1-3FA4-57BE-27E6-6A4F6E188B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Advanced Graphics – Physically Based Rendering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9E782E-6D7E-8267-0DDD-EED35CF9ED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33599"/>
          </a:xfrm>
        </p:spPr>
        <p:txBody>
          <a:bodyPr>
            <a:normAutofit lnSpcReduction="10000"/>
          </a:bodyPr>
          <a:lstStyle/>
          <a:p>
            <a:r>
              <a:rPr lang="en-GB"/>
              <a:t>Jainesh Pathak</a:t>
            </a:r>
          </a:p>
          <a:p>
            <a:r>
              <a:rPr lang="en-GB"/>
              <a:t>June 2023</a:t>
            </a:r>
          </a:p>
          <a:p>
            <a:r>
              <a:rPr lang="en-GB"/>
              <a:t>School of Computing Science</a:t>
            </a:r>
          </a:p>
          <a:p>
            <a:r>
              <a:rPr lang="en-GB"/>
              <a:t>Newcastle University</a:t>
            </a:r>
          </a:p>
          <a:p>
            <a:r>
              <a:rPr lang="en-GB"/>
              <a:t>J.P.Pathak2@newcastle.ac.uk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3390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A2D9E-16DD-F84A-D285-A71D151B8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4900"/>
            <a:ext cx="10515600" cy="5072063"/>
          </a:xfrm>
        </p:spPr>
        <p:txBody>
          <a:bodyPr/>
          <a:lstStyle/>
          <a:p>
            <a:r>
              <a:rPr lang="en-GB" dirty="0"/>
              <a:t>Real world lighting calculations can be simulated in computer graphics with the help of Physically based rendering (PBR).</a:t>
            </a:r>
          </a:p>
          <a:p>
            <a:r>
              <a:rPr lang="en-GB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DB63466-83F6-4C12-AE47-6B0950C6166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39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581357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1C8CA-D500-2B51-D47B-31BECBA7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9775"/>
          </a:xfrm>
        </p:spPr>
        <p:txBody>
          <a:bodyPr/>
          <a:lstStyle/>
          <a:p>
            <a:r>
              <a:rPr lang="en-GB"/>
              <a:t>Background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915B1-9413-FBD2-4E7B-A130D73B7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4900"/>
            <a:ext cx="10515600" cy="5072063"/>
          </a:xfrm>
        </p:spPr>
        <p:txBody>
          <a:bodyPr>
            <a:normAutofit lnSpcReduction="10000"/>
          </a:bodyPr>
          <a:lstStyle/>
          <a:p>
            <a:r>
              <a:rPr lang="en-GB" sz="2000" dirty="0"/>
              <a:t>Lighting plays an important role to bring realism in computer graphics.</a:t>
            </a:r>
          </a:p>
          <a:p>
            <a:r>
              <a:rPr lang="en-GB" sz="2000" dirty="0"/>
              <a:t>2.5D games like Doom introduced “Sector-based” lighting and “Light Diminishing”:</a:t>
            </a:r>
          </a:p>
          <a:p>
            <a:pPr lvl="1"/>
            <a:r>
              <a:rPr lang="en-GB" sz="1800" dirty="0"/>
              <a:t>Sector-Based Lighting:</a:t>
            </a:r>
          </a:p>
          <a:p>
            <a:pPr lvl="2"/>
            <a:r>
              <a:rPr lang="en-GB" sz="1400" dirty="0"/>
              <a:t>Every sector had a light level with range 0-255. 0 being complete dark and 255 being very bright.</a:t>
            </a:r>
          </a:p>
          <a:p>
            <a:pPr lvl="2"/>
            <a:r>
              <a:rPr lang="en-GB" sz="1400" dirty="0"/>
              <a:t>Light Attenuation were done where light levels of neighbour sectors gradually decreases to show light is traveling over distance.</a:t>
            </a:r>
          </a:p>
          <a:p>
            <a:pPr lvl="1"/>
            <a:r>
              <a:rPr lang="en-GB" sz="1800" dirty="0"/>
              <a:t>Light Diminishing</a:t>
            </a:r>
            <a:r>
              <a:rPr lang="en-GB" sz="2000" dirty="0"/>
              <a:t>:</a:t>
            </a:r>
          </a:p>
          <a:p>
            <a:pPr lvl="2"/>
            <a:r>
              <a:rPr lang="en-GB" sz="1600" dirty="0"/>
              <a:t>Sector area from player’s point of view is bright enough for player to see and slowly decreases as the distance between area and player increases. Also used in simulating fog.</a:t>
            </a:r>
          </a:p>
          <a:p>
            <a:r>
              <a:rPr lang="en-GB" sz="2000" dirty="0"/>
              <a:t>As GPUs progressed, lighting and overall video game graphics also progressed.</a:t>
            </a:r>
          </a:p>
          <a:p>
            <a:r>
              <a:rPr lang="en-GB" sz="2000" dirty="0"/>
              <a:t>3D Games like Unreal, Doom 3 showcased more dynamic lighting with different light sources: Point, Directional, Spot Lights.</a:t>
            </a:r>
          </a:p>
          <a:p>
            <a:r>
              <a:rPr lang="en-GB" sz="2000" dirty="0"/>
              <a:t>Blinn-Phong light model became widely popular and used in computer graphics.</a:t>
            </a:r>
          </a:p>
          <a:p>
            <a:pPr lvl="1"/>
            <a:r>
              <a:rPr lang="en-GB" sz="1600" dirty="0"/>
              <a:t>Uses sum of three components: Ambient, Diffuse and Specular.</a:t>
            </a:r>
          </a:p>
          <a:p>
            <a:r>
              <a:rPr lang="en-GB" sz="2000" dirty="0"/>
              <a:t>Blinn-Phong light model disadvantages:</a:t>
            </a:r>
          </a:p>
          <a:p>
            <a:pPr lvl="1"/>
            <a:r>
              <a:rPr lang="en-GB" sz="1600" dirty="0"/>
              <a:t>Violates conservation of energy law. Energy is lost as specular intensity is increased.</a:t>
            </a:r>
          </a:p>
          <a:p>
            <a:pPr lvl="1"/>
            <a:r>
              <a:rPr lang="en-GB" sz="1600" dirty="0"/>
              <a:t>Doesn’t take the metallic and roughness surface properties on a microfacet level in account.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077219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CE311-83C9-AD84-F91F-7B98F5513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4900"/>
            <a:ext cx="10515600" cy="5072063"/>
          </a:xfrm>
        </p:spPr>
        <p:txBody>
          <a:bodyPr>
            <a:normAutofit lnSpcReduction="10000"/>
          </a:bodyPr>
          <a:lstStyle/>
          <a:p>
            <a:r>
              <a:rPr lang="en-GB" sz="2000" dirty="0"/>
              <a:t>Light Terminologies: Diffuse (Refraction) and Specular (Reflection)</a:t>
            </a:r>
          </a:p>
          <a:p>
            <a:r>
              <a:rPr lang="en-GB" sz="2000" dirty="0"/>
              <a:t>Physically-based Rendering (PBR):</a:t>
            </a:r>
          </a:p>
          <a:p>
            <a:pPr lvl="1"/>
            <a:r>
              <a:rPr lang="en-GB" sz="1600" dirty="0"/>
              <a:t>Lighting equations in real-life are too complex and computationally expensive.</a:t>
            </a:r>
          </a:p>
          <a:p>
            <a:pPr lvl="1"/>
            <a:r>
              <a:rPr lang="en-GB" sz="1600" dirty="0"/>
              <a:t>PBR is collection of techniques to bring light interactions in the real world physics approximation.</a:t>
            </a:r>
          </a:p>
          <a:p>
            <a:r>
              <a:rPr lang="en-GB" sz="2000" dirty="0"/>
              <a:t>To do physical approximations, it needs to follow three rules:</a:t>
            </a:r>
          </a:p>
          <a:p>
            <a:pPr lvl="1"/>
            <a:r>
              <a:rPr lang="en-GB" sz="1600" dirty="0"/>
              <a:t>Based on microfacet surface model.</a:t>
            </a:r>
          </a:p>
          <a:p>
            <a:pPr lvl="1"/>
            <a:r>
              <a:rPr lang="en-GB" sz="1600" dirty="0"/>
              <a:t>Energy conserving – outgoing light reflected should not exceed incoming light.</a:t>
            </a:r>
          </a:p>
          <a:p>
            <a:pPr lvl="1"/>
            <a:r>
              <a:rPr lang="en-GB" sz="1600" dirty="0"/>
              <a:t>Uses a physically based BRDF.</a:t>
            </a:r>
          </a:p>
          <a:p>
            <a:r>
              <a:rPr lang="en-GB" sz="2000" dirty="0"/>
              <a:t>Bidirectional reflective distribution function (BRDF):</a:t>
            </a:r>
          </a:p>
          <a:p>
            <a:pPr lvl="1"/>
            <a:r>
              <a:rPr lang="en-GB" sz="1600" dirty="0"/>
              <a:t>Function that describes the reflectance properties of a the surface on a microfacet level.</a:t>
            </a:r>
          </a:p>
          <a:p>
            <a:pPr lvl="1"/>
            <a:r>
              <a:rPr lang="en-GB" sz="1600" dirty="0"/>
              <a:t>Takes the incoming light L, view direction V, surface normal N and surface roughness A as inputs.</a:t>
            </a:r>
          </a:p>
          <a:p>
            <a:pPr lvl="1"/>
            <a:r>
              <a:rPr lang="en-GB" sz="1600" dirty="0"/>
              <a:t>It approximates how much light ray gets reflected based on the surface properties.</a:t>
            </a:r>
          </a:p>
          <a:p>
            <a:r>
              <a:rPr lang="en-GB" sz="2000" dirty="0"/>
              <a:t>The most famous is the Cook-Torrance BRDF:</a:t>
            </a:r>
          </a:p>
          <a:p>
            <a:pPr lvl="1"/>
            <a:r>
              <a:rPr lang="en-GB" sz="1600" dirty="0"/>
              <a:t>Fr = </a:t>
            </a:r>
            <a:r>
              <a:rPr lang="en-GB" sz="1600" dirty="0" err="1"/>
              <a:t>Kd</a:t>
            </a:r>
            <a:r>
              <a:rPr lang="en-GB" sz="1600" dirty="0"/>
              <a:t> * </a:t>
            </a:r>
            <a:r>
              <a:rPr lang="en-GB" sz="1600" dirty="0" err="1"/>
              <a:t>fLambert</a:t>
            </a:r>
            <a:r>
              <a:rPr lang="en-GB" sz="1600" dirty="0"/>
              <a:t> + Ks * </a:t>
            </a:r>
            <a:r>
              <a:rPr lang="en-GB" sz="1600" dirty="0" err="1"/>
              <a:t>fCook</a:t>
            </a:r>
            <a:r>
              <a:rPr lang="en-GB" sz="1600" dirty="0"/>
              <a:t>-Torrance.</a:t>
            </a:r>
          </a:p>
          <a:p>
            <a:pPr lvl="1"/>
            <a:r>
              <a:rPr lang="en-GB" sz="1600" dirty="0" err="1"/>
              <a:t>fLambert</a:t>
            </a:r>
            <a:r>
              <a:rPr lang="en-GB" sz="1600" dirty="0"/>
              <a:t> is the diffusion part.</a:t>
            </a:r>
          </a:p>
          <a:p>
            <a:pPr lvl="1"/>
            <a:r>
              <a:rPr lang="en-GB" sz="1600" dirty="0" err="1"/>
              <a:t>fCook</a:t>
            </a:r>
            <a:r>
              <a:rPr lang="en-GB" sz="1600" dirty="0"/>
              <a:t>-Torrance is the specular part.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81AA24F-FACD-FE8F-E95E-9774BFCD0DF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39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Introduction</a:t>
            </a:r>
            <a:endParaRPr lang="en-GB" dirty="0"/>
          </a:p>
        </p:txBody>
      </p:sp>
      <p:pic>
        <p:nvPicPr>
          <p:cNvPr id="2" name="Picture 1" descr="Yellow-Specular, Blue-Diffuse">
            <a:extLst>
              <a:ext uri="{FF2B5EF4-FFF2-40B4-BE49-F238E27FC236}">
                <a16:creationId xmlns:a16="http://schemas.microsoft.com/office/drawing/2014/main" id="{055785EB-10AD-CB9E-3D32-BEF21D0F0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469" y="4619625"/>
            <a:ext cx="3885331" cy="1557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4094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DC5BA9-88AF-7883-95A2-6D0517E4AA35}"/>
              </a:ext>
            </a:extLst>
          </p:cNvPr>
          <p:cNvSpPr txBox="1">
            <a:spLocks/>
          </p:cNvSpPr>
          <p:nvPr/>
        </p:nvSpPr>
        <p:spPr>
          <a:xfrm>
            <a:off x="542956" y="741391"/>
            <a:ext cx="4116589" cy="5621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Implementations</a:t>
            </a:r>
            <a:endParaRPr lang="en-US" sz="3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0730D-F15A-F521-081E-81D101469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59" y="1303506"/>
            <a:ext cx="4116590" cy="4677802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sz="1600" dirty="0"/>
              <a:t>Using OpenGL and NCLGL framework as a base.</a:t>
            </a:r>
          </a:p>
          <a:p>
            <a:r>
              <a:rPr lang="en-US" sz="1600" dirty="0"/>
              <a:t>Dear ImGui framework for debugging, tweaking parameters at runtime and profiling.</a:t>
            </a:r>
          </a:p>
          <a:p>
            <a:r>
              <a:rPr lang="en-US" sz="1600" dirty="0"/>
              <a:t>Different types of BRDFs are made for comparison:</a:t>
            </a:r>
          </a:p>
          <a:p>
            <a:pPr lvl="1"/>
            <a:r>
              <a:rPr lang="en-US" sz="1600" dirty="0"/>
              <a:t>PBR Cook-Torrance</a:t>
            </a:r>
          </a:p>
          <a:p>
            <a:pPr lvl="1"/>
            <a:r>
              <a:rPr lang="en-US" sz="1600" dirty="0"/>
              <a:t>PBR Disney</a:t>
            </a:r>
          </a:p>
          <a:p>
            <a:pPr lvl="1"/>
            <a:r>
              <a:rPr lang="en-US" sz="1600" dirty="0"/>
              <a:t>Blinn-Phong</a:t>
            </a:r>
          </a:p>
          <a:p>
            <a:pPr lvl="1"/>
            <a:r>
              <a:rPr lang="en-US" sz="1600" dirty="0"/>
              <a:t>Oren-Nayar + Beckmann/GGX/Gaussian</a:t>
            </a:r>
          </a:p>
          <a:p>
            <a:r>
              <a:rPr lang="en-US" sz="1600" dirty="0"/>
              <a:t>Post Processing Effects:</a:t>
            </a:r>
          </a:p>
          <a:p>
            <a:pPr lvl="1"/>
            <a:r>
              <a:rPr lang="en-US" sz="1600" dirty="0"/>
              <a:t>Bloom</a:t>
            </a:r>
          </a:p>
          <a:p>
            <a:pPr lvl="1"/>
            <a:r>
              <a:rPr lang="en-US" sz="1600" dirty="0"/>
              <a:t>Vignette</a:t>
            </a:r>
          </a:p>
          <a:p>
            <a:pPr lvl="1"/>
            <a:r>
              <a:rPr lang="en-US" sz="1600" dirty="0"/>
              <a:t>SSAO</a:t>
            </a:r>
          </a:p>
          <a:p>
            <a:pPr lvl="1"/>
            <a:r>
              <a:rPr lang="en-US" sz="1600" dirty="0"/>
              <a:t>Invert </a:t>
            </a:r>
            <a:r>
              <a:rPr lang="en-US" sz="1600" dirty="0" err="1"/>
              <a:t>Colour</a:t>
            </a:r>
            <a:endParaRPr lang="en-US" sz="1600" dirty="0"/>
          </a:p>
          <a:p>
            <a:r>
              <a:rPr lang="en-US" sz="1600" dirty="0"/>
              <a:t>Gamma Correction and Tone Mapping:</a:t>
            </a:r>
          </a:p>
          <a:p>
            <a:pPr lvl="1"/>
            <a:r>
              <a:rPr lang="en-US" sz="1600" dirty="0"/>
              <a:t>Reinhard Tone Mapping</a:t>
            </a:r>
          </a:p>
        </p:txBody>
      </p:sp>
      <p:pic>
        <p:nvPicPr>
          <p:cNvPr id="61" name="Picture 60" descr="A red helmet on a red background&#10;&#10;Description automatically generated">
            <a:extLst>
              <a:ext uri="{FF2B5EF4-FFF2-40B4-BE49-F238E27FC236}">
                <a16:creationId xmlns:a16="http://schemas.microsoft.com/office/drawing/2014/main" id="{24B215F6-D8FE-3770-700C-482A8E645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572" y="3500239"/>
            <a:ext cx="3374543" cy="2558334"/>
          </a:xfrm>
          <a:prstGeom prst="rect">
            <a:avLst/>
          </a:prstGeom>
        </p:spPr>
      </p:pic>
      <p:pic>
        <p:nvPicPr>
          <p:cNvPr id="63" name="Picture 62" descr="A video game of a helmet&#10;&#10;Description automatically generated">
            <a:extLst>
              <a:ext uri="{FF2B5EF4-FFF2-40B4-BE49-F238E27FC236}">
                <a16:creationId xmlns:a16="http://schemas.microsoft.com/office/drawing/2014/main" id="{3FC27CDB-4C35-6605-0C3D-81C0BBF51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568" y="880922"/>
            <a:ext cx="3374542" cy="2558333"/>
          </a:xfrm>
          <a:prstGeom prst="rect">
            <a:avLst/>
          </a:prstGeom>
        </p:spPr>
      </p:pic>
      <p:pic>
        <p:nvPicPr>
          <p:cNvPr id="65" name="Picture 64" descr="A black and orange helmet&#10;&#10;Description automatically generated">
            <a:extLst>
              <a:ext uri="{FF2B5EF4-FFF2-40B4-BE49-F238E27FC236}">
                <a16:creationId xmlns:a16="http://schemas.microsoft.com/office/drawing/2014/main" id="{F8753933-78F3-B843-FC31-5ECE88E122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189" y="880922"/>
            <a:ext cx="3374542" cy="2558333"/>
          </a:xfrm>
          <a:prstGeom prst="rect">
            <a:avLst/>
          </a:prstGeom>
        </p:spPr>
      </p:pic>
      <p:pic>
        <p:nvPicPr>
          <p:cNvPr id="67" name="Picture 66" descr="A white and blue helmet&#10;&#10;Description automatically generated">
            <a:extLst>
              <a:ext uri="{FF2B5EF4-FFF2-40B4-BE49-F238E27FC236}">
                <a16:creationId xmlns:a16="http://schemas.microsoft.com/office/drawing/2014/main" id="{C57379AB-7A72-B911-1914-B3B5E12B86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189" y="3500239"/>
            <a:ext cx="3374542" cy="255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761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B975D-9286-9A32-9B7A-4D43C8730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4900"/>
            <a:ext cx="10515600" cy="5072063"/>
          </a:xfrm>
        </p:spPr>
        <p:txBody>
          <a:bodyPr>
            <a:normAutofit fontScale="92500" lnSpcReduction="20000"/>
          </a:bodyPr>
          <a:lstStyle/>
          <a:p>
            <a:r>
              <a:rPr lang="en-GB" sz="2000" dirty="0"/>
              <a:t>Image-based Lighting (IBL):</a:t>
            </a:r>
          </a:p>
          <a:p>
            <a:pPr lvl="1"/>
            <a:r>
              <a:rPr lang="en-GB" sz="1600" dirty="0"/>
              <a:t>Using HDR textures to convert to </a:t>
            </a:r>
            <a:r>
              <a:rPr lang="en-GB" sz="1600" dirty="0" err="1"/>
              <a:t>Cubemaps</a:t>
            </a:r>
            <a:r>
              <a:rPr lang="en-GB" sz="1600" dirty="0"/>
              <a:t>. </a:t>
            </a:r>
          </a:p>
          <a:p>
            <a:pPr lvl="1"/>
            <a:r>
              <a:rPr lang="en-GB" sz="1600" dirty="0"/>
              <a:t>Exposure controllable from ImGui</a:t>
            </a:r>
          </a:p>
          <a:p>
            <a:pPr lvl="1"/>
            <a:r>
              <a:rPr lang="en-GB" sz="1600" dirty="0"/>
              <a:t>Five different types of skybox used to show ambient lighting on surfaces</a:t>
            </a:r>
          </a:p>
          <a:p>
            <a:pPr lvl="1"/>
            <a:r>
              <a:rPr lang="en-GB" sz="1600" dirty="0"/>
              <a:t>Diffuse Irradiance</a:t>
            </a:r>
          </a:p>
          <a:p>
            <a:pPr lvl="1"/>
            <a:r>
              <a:rPr lang="en-GB" sz="1600" dirty="0"/>
              <a:t>Specular Prefiltering and Lookup table</a:t>
            </a:r>
          </a:p>
          <a:p>
            <a:r>
              <a:rPr lang="en-GB" sz="2000" dirty="0"/>
              <a:t>For PBR, different textures are being used:</a:t>
            </a:r>
          </a:p>
          <a:p>
            <a:pPr lvl="1"/>
            <a:r>
              <a:rPr lang="en-GB" sz="1600" dirty="0"/>
              <a:t>Albedo: Base colour</a:t>
            </a:r>
          </a:p>
          <a:p>
            <a:pPr lvl="1"/>
            <a:r>
              <a:rPr lang="en-GB" sz="1600" dirty="0"/>
              <a:t>Normal: Surface details</a:t>
            </a:r>
          </a:p>
          <a:p>
            <a:pPr lvl="1"/>
            <a:r>
              <a:rPr lang="en-GB" sz="1600" dirty="0"/>
              <a:t>Metallic: Metallic or Dielectric</a:t>
            </a:r>
          </a:p>
          <a:p>
            <a:pPr lvl="1"/>
            <a:r>
              <a:rPr lang="en-GB" sz="1600" dirty="0"/>
              <a:t>Roughness: Controls the smoothness</a:t>
            </a:r>
          </a:p>
          <a:p>
            <a:pPr lvl="1"/>
            <a:r>
              <a:rPr lang="en-GB" sz="1600" dirty="0"/>
              <a:t>Emission: Emitting light from surface</a:t>
            </a:r>
          </a:p>
          <a:p>
            <a:pPr lvl="1"/>
            <a:r>
              <a:rPr lang="en-GB" sz="1600" dirty="0"/>
              <a:t>Ambient Occlusion: Enhances shading</a:t>
            </a:r>
          </a:p>
          <a:p>
            <a:r>
              <a:rPr lang="en-GB" sz="2000" dirty="0"/>
              <a:t>Lights:</a:t>
            </a:r>
          </a:p>
          <a:p>
            <a:pPr lvl="1"/>
            <a:r>
              <a:rPr lang="en-GB" sz="1600" dirty="0"/>
              <a:t>Billboard effect to show different types of light sources.</a:t>
            </a:r>
          </a:p>
          <a:p>
            <a:r>
              <a:rPr lang="en-GB" sz="2000" dirty="0"/>
              <a:t>Material System:</a:t>
            </a:r>
          </a:p>
          <a:p>
            <a:pPr lvl="1"/>
            <a:r>
              <a:rPr lang="en-GB" sz="1600" dirty="0"/>
              <a:t>Basic material system which applies to who mesh instead of sub-meshes.</a:t>
            </a:r>
          </a:p>
          <a:p>
            <a:r>
              <a:rPr lang="en-GB" sz="2000" dirty="0"/>
              <a:t>Shadows:</a:t>
            </a:r>
          </a:p>
          <a:p>
            <a:pPr lvl="1"/>
            <a:r>
              <a:rPr lang="en-GB" sz="1600" dirty="0"/>
              <a:t>Basic Shadow using PCF filtering and directional light as a light source.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74402A1-9925-7592-4E04-BEA3C6BB17B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39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1351730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42F1D-3950-C7DB-5E7A-29F7C0A37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4900"/>
            <a:ext cx="10515600" cy="5072063"/>
          </a:xfrm>
        </p:spPr>
        <p:txBody>
          <a:bodyPr>
            <a:normAutofit lnSpcReduction="10000"/>
          </a:bodyPr>
          <a:lstStyle/>
          <a:p>
            <a:r>
              <a:rPr lang="en-GB" sz="2000" dirty="0"/>
              <a:t>Lights Performance:</a:t>
            </a:r>
          </a:p>
          <a:p>
            <a:pPr lvl="1"/>
            <a:r>
              <a:rPr lang="en-GB" sz="1600" dirty="0"/>
              <a:t>Sending light attributes to every frame is heavy on performance.</a:t>
            </a:r>
          </a:p>
          <a:p>
            <a:pPr lvl="1"/>
            <a:r>
              <a:rPr lang="en-GB" sz="1600" dirty="0"/>
              <a:t>To counter this, Uniform Buffer Objects (UBO) are used.</a:t>
            </a:r>
          </a:p>
          <a:p>
            <a:pPr lvl="1"/>
            <a:r>
              <a:rPr lang="en-GB" sz="1600" dirty="0"/>
              <a:t>OpenGL version 4.20 is used for easy setting the binding points of UBOs</a:t>
            </a:r>
          </a:p>
          <a:p>
            <a:pPr lvl="1"/>
            <a:r>
              <a:rPr lang="en-GB" sz="1600" dirty="0"/>
              <a:t>Light attributes are stored in a struct and datatype of Vector4 are used for memory alignment and padding precisions.</a:t>
            </a:r>
          </a:p>
          <a:p>
            <a:pPr lvl="1"/>
            <a:r>
              <a:rPr lang="en-GB" sz="1600" dirty="0"/>
              <a:t>Lights UBO Data are not sent every frame. Instead, they are sent when there is a change in any of the light attributes when using ImGui.</a:t>
            </a:r>
          </a:p>
          <a:p>
            <a:r>
              <a:rPr lang="en-GB" sz="2000" dirty="0"/>
              <a:t>Uniform Buffer Objects:</a:t>
            </a:r>
          </a:p>
          <a:p>
            <a:pPr lvl="1"/>
            <a:r>
              <a:rPr lang="en-GB" sz="1600" dirty="0"/>
              <a:t>Also used to store the view projection matrix.</a:t>
            </a:r>
          </a:p>
          <a:p>
            <a:pPr lvl="1"/>
            <a:r>
              <a:rPr lang="en-GB" sz="1600" dirty="0"/>
              <a:t>Skybox light data like Gamma and Exposure intensity.</a:t>
            </a:r>
          </a:p>
          <a:p>
            <a:r>
              <a:rPr lang="en-GB" sz="2000" dirty="0"/>
              <a:t>Texture Loading Time:</a:t>
            </a:r>
          </a:p>
          <a:p>
            <a:pPr lvl="1"/>
            <a:r>
              <a:rPr lang="en-GB" sz="1600" dirty="0"/>
              <a:t>PBR Textures are quite heavy to load due to size of resolutions.</a:t>
            </a:r>
          </a:p>
          <a:p>
            <a:pPr lvl="1"/>
            <a:r>
              <a:rPr lang="en-GB" sz="1600" dirty="0"/>
              <a:t>Loading the textures in main thread is not effective.</a:t>
            </a:r>
          </a:p>
          <a:p>
            <a:pPr lvl="1"/>
            <a:r>
              <a:rPr lang="en-GB" sz="1600" dirty="0"/>
              <a:t>To solve this, Multi-threading is used.</a:t>
            </a:r>
          </a:p>
          <a:p>
            <a:pPr lvl="1"/>
            <a:r>
              <a:rPr lang="en-GB" sz="1600" dirty="0"/>
              <a:t>The texture’s raw data are loaded using threads and once loaded the usual OpenGL texture objects are created loaded with raw data.</a:t>
            </a:r>
          </a:p>
          <a:p>
            <a:pPr lvl="1"/>
            <a:r>
              <a:rPr lang="en-GB" sz="1600" dirty="0"/>
              <a:t>This reduced the loading time from 17 seconds to 7-8 seconds.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04A275-B03D-5692-937E-D95E9F2575B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39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1652487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D6BAC-9108-8B90-C8A2-D4DAFF570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4900"/>
            <a:ext cx="6419850" cy="5072063"/>
          </a:xfrm>
        </p:spPr>
        <p:txBody>
          <a:bodyPr>
            <a:normAutofit lnSpcReduction="10000"/>
          </a:bodyPr>
          <a:lstStyle/>
          <a:p>
            <a:r>
              <a:rPr lang="en-GB" sz="2000" dirty="0"/>
              <a:t>Profiling:</a:t>
            </a:r>
          </a:p>
          <a:p>
            <a:pPr lvl="1"/>
            <a:r>
              <a:rPr lang="en-GB" sz="1600" dirty="0"/>
              <a:t>Dear ImGui framework is used to profiling at runtime.</a:t>
            </a:r>
          </a:p>
          <a:p>
            <a:pPr lvl="1"/>
            <a:r>
              <a:rPr lang="en-GB" sz="1600" dirty="0"/>
              <a:t>Frames Per Second (FPS) stayed at a stable 60 FPS with V-Sync on and approximately 350 FPS when V-Sync is off.</a:t>
            </a:r>
          </a:p>
          <a:p>
            <a:pPr lvl="1"/>
            <a:r>
              <a:rPr lang="en-GB" sz="1600" dirty="0"/>
              <a:t>Draw calls count are shown.</a:t>
            </a:r>
          </a:p>
          <a:p>
            <a:pPr lvl="1"/>
            <a:r>
              <a:rPr lang="en-GB" sz="1600" dirty="0"/>
              <a:t>Total vertices and triangles shows the total vertices and triangles of all meshes loaded.</a:t>
            </a:r>
          </a:p>
          <a:p>
            <a:pPr lvl="1"/>
            <a:r>
              <a:rPr lang="en-GB" sz="1600" dirty="0"/>
              <a:t>Current vertices and triangles shows the stats of meshes drawn in current screen.</a:t>
            </a:r>
          </a:p>
          <a:p>
            <a:pPr lvl="1"/>
            <a:r>
              <a:rPr lang="en-GB" sz="1600" dirty="0"/>
              <a:t>Total load time is time taken to load the whole program start to first frame.</a:t>
            </a:r>
          </a:p>
          <a:p>
            <a:pPr lvl="1"/>
            <a:r>
              <a:rPr lang="en-GB" sz="1600" dirty="0"/>
              <a:t>Texture load time is time taken to load the textures. Using threads significantly reduced the load time.</a:t>
            </a:r>
          </a:p>
          <a:p>
            <a:pPr lvl="1"/>
            <a:r>
              <a:rPr lang="en-GB" sz="1600" dirty="0"/>
              <a:t>Skybox time denotes the duration of capturing and processing all five skyboxes.</a:t>
            </a:r>
          </a:p>
          <a:p>
            <a:pPr lvl="1"/>
            <a:r>
              <a:rPr lang="en-GB" sz="1600" dirty="0"/>
              <a:t>Frame time is the time between current frame and previous frame.</a:t>
            </a:r>
          </a:p>
          <a:p>
            <a:pPr lvl="1"/>
            <a:r>
              <a:rPr lang="en-GB" sz="1600" dirty="0"/>
              <a:t>GUI time is time for rendering of all ImGui windows.</a:t>
            </a:r>
          </a:p>
          <a:p>
            <a:r>
              <a:rPr lang="en-GB" sz="2000" dirty="0"/>
              <a:t>Memory Usage:</a:t>
            </a:r>
          </a:p>
          <a:p>
            <a:pPr lvl="1"/>
            <a:r>
              <a:rPr lang="en-GB" sz="1600" dirty="0"/>
              <a:t>Both virtual and physical memory usage is shown.</a:t>
            </a:r>
          </a:p>
          <a:p>
            <a:pPr lvl="1"/>
            <a:endParaRPr lang="en-GB" sz="1600" dirty="0"/>
          </a:p>
          <a:p>
            <a:pPr lvl="1"/>
            <a:endParaRPr lang="en-GB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28C9563-A501-9A4F-BE24-B15EA57B850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39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Analysis and Evaluation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75B320-27A3-143A-DF98-E3FF68F54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862" y="1104900"/>
            <a:ext cx="2986088" cy="507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33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 on a road&#10;&#10;Description automatically generated">
            <a:extLst>
              <a:ext uri="{FF2B5EF4-FFF2-40B4-BE49-F238E27FC236}">
                <a16:creationId xmlns:a16="http://schemas.microsoft.com/office/drawing/2014/main" id="{95F990B6-B6B9-137D-5CB0-D1AB251877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" r="-4" b="-4"/>
          <a:stretch/>
        </p:blipFill>
        <p:spPr>
          <a:xfrm>
            <a:off x="6905625" y="741391"/>
            <a:ext cx="3960000" cy="2871350"/>
          </a:xfrm>
          <a:prstGeom prst="rect">
            <a:avLst/>
          </a:prstGeom>
        </p:spPr>
      </p:pic>
      <p:pic>
        <p:nvPicPr>
          <p:cNvPr id="6" name="Picture 5" descr="A car on a road&#10;&#10;Description automatically generated">
            <a:extLst>
              <a:ext uri="{FF2B5EF4-FFF2-40B4-BE49-F238E27FC236}">
                <a16:creationId xmlns:a16="http://schemas.microsoft.com/office/drawing/2014/main" id="{A68971FF-249C-6091-7247-F2A52E6BE5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" r="-4" b="-4"/>
          <a:stretch/>
        </p:blipFill>
        <p:spPr>
          <a:xfrm>
            <a:off x="6905625" y="3642407"/>
            <a:ext cx="3960000" cy="295567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4999435-42D1-FE65-647B-42760D8A2C13}"/>
              </a:ext>
            </a:extLst>
          </p:cNvPr>
          <p:cNvSpPr txBox="1">
            <a:spLocks/>
          </p:cNvSpPr>
          <p:nvPr/>
        </p:nvSpPr>
        <p:spPr>
          <a:xfrm>
            <a:off x="542956" y="741391"/>
            <a:ext cx="4116589" cy="5621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Analysis and Evaluation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6E3417E-68AF-CD66-7289-37F41945D80C}"/>
              </a:ext>
            </a:extLst>
          </p:cNvPr>
          <p:cNvSpPr txBox="1">
            <a:spLocks/>
          </p:cNvSpPr>
          <p:nvPr/>
        </p:nvSpPr>
        <p:spPr>
          <a:xfrm>
            <a:off x="542958" y="1303506"/>
            <a:ext cx="5800692" cy="52945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Disney PBR vs PBR:</a:t>
            </a:r>
          </a:p>
          <a:p>
            <a:pPr lvl="1"/>
            <a:r>
              <a:rPr lang="en-GB" sz="1600" dirty="0"/>
              <a:t>Visually not much of difference.</a:t>
            </a:r>
          </a:p>
          <a:p>
            <a:pPr lvl="1"/>
            <a:r>
              <a:rPr lang="en-GB" sz="1600" dirty="0"/>
              <a:t>Disney diffuse uses Burley BRDF.</a:t>
            </a:r>
          </a:p>
          <a:p>
            <a:pPr lvl="1"/>
            <a:r>
              <a:rPr lang="en-GB" sz="1600" dirty="0"/>
              <a:t>Burley BRDF is a mix of dielectric and metallic BRDF based on metallic parameter.</a:t>
            </a:r>
          </a:p>
          <a:p>
            <a:pPr lvl="1"/>
            <a:r>
              <a:rPr lang="en-GB" sz="1600" dirty="0"/>
              <a:t>Disney provides more parameters like Sheen, Anisotropic Specular, Clearcoat.</a:t>
            </a:r>
          </a:p>
          <a:p>
            <a:pPr lvl="1"/>
            <a:r>
              <a:rPr lang="en-GB" sz="1600" dirty="0"/>
              <a:t>Anisotropic filtering used the Ward BRDF to simulate specular on brushed off metals.</a:t>
            </a:r>
          </a:p>
          <a:p>
            <a:pPr lvl="1"/>
            <a:r>
              <a:rPr lang="en-GB" sz="1600" dirty="0"/>
              <a:t>Disney uses GTR for Normal Distribution.</a:t>
            </a:r>
          </a:p>
          <a:p>
            <a:pPr lvl="1"/>
            <a:r>
              <a:rPr lang="en-GB" sz="1600" dirty="0"/>
              <a:t>Additional parameters requires more computations.</a:t>
            </a:r>
          </a:p>
          <a:p>
            <a:pPr lvl="1"/>
            <a:endParaRPr lang="en-GB" sz="1600" dirty="0"/>
          </a:p>
          <a:p>
            <a:pPr lvl="1"/>
            <a:r>
              <a:rPr lang="en-GB" sz="1600" dirty="0"/>
              <a:t>PBR uses Lambert diffuse.</a:t>
            </a:r>
          </a:p>
          <a:p>
            <a:pPr lvl="1"/>
            <a:r>
              <a:rPr lang="en-GB" sz="1600" dirty="0"/>
              <a:t>PBR uses </a:t>
            </a:r>
            <a:r>
              <a:rPr lang="en-GB" sz="1600" dirty="0" err="1"/>
              <a:t>Schlick</a:t>
            </a:r>
            <a:r>
              <a:rPr lang="en-GB" sz="1600" dirty="0"/>
              <a:t>-GGX for Normal Distribution.</a:t>
            </a:r>
          </a:p>
          <a:p>
            <a:pPr lvl="1"/>
            <a:r>
              <a:rPr lang="en-GB" sz="1600" dirty="0"/>
              <a:t>Has less control over Specular part.</a:t>
            </a:r>
          </a:p>
          <a:p>
            <a:pPr lvl="1"/>
            <a:r>
              <a:rPr lang="en-GB" sz="1600" dirty="0"/>
              <a:t>Both use the same Fresnel-</a:t>
            </a:r>
            <a:r>
              <a:rPr lang="en-GB" sz="1600" dirty="0" err="1"/>
              <a:t>Schlick</a:t>
            </a:r>
            <a:r>
              <a:rPr lang="en-GB" sz="1600" dirty="0"/>
              <a:t> for Fresnel effect.</a:t>
            </a:r>
          </a:p>
          <a:p>
            <a:pPr lvl="1"/>
            <a:r>
              <a:rPr lang="en-GB" sz="1600" dirty="0"/>
              <a:t>PBR is generally more light-weight and widely used in video games.</a:t>
            </a:r>
          </a:p>
          <a:p>
            <a:pPr marL="457200" lvl="1" indent="0">
              <a:buNone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543599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7920D8C-671F-0506-DA61-9F2AEEA19110}"/>
              </a:ext>
            </a:extLst>
          </p:cNvPr>
          <p:cNvSpPr txBox="1">
            <a:spLocks/>
          </p:cNvSpPr>
          <p:nvPr/>
        </p:nvSpPr>
        <p:spPr>
          <a:xfrm>
            <a:off x="542956" y="741391"/>
            <a:ext cx="4116589" cy="5621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Analysis and Evaluation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97C93B4-4DDD-7678-CE3C-6F43F21596E7}"/>
              </a:ext>
            </a:extLst>
          </p:cNvPr>
          <p:cNvSpPr txBox="1">
            <a:spLocks/>
          </p:cNvSpPr>
          <p:nvPr/>
        </p:nvSpPr>
        <p:spPr>
          <a:xfrm>
            <a:off x="542959" y="1303506"/>
            <a:ext cx="5886416" cy="5295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Blinn-Phong vs Oren-Nayar:</a:t>
            </a:r>
          </a:p>
          <a:p>
            <a:pPr lvl="1"/>
            <a:r>
              <a:rPr lang="en-GB" sz="1600" dirty="0"/>
              <a:t>Blinn-Phong ignores energy conservation law which results in bright colours.</a:t>
            </a:r>
          </a:p>
          <a:p>
            <a:pPr lvl="1"/>
            <a:r>
              <a:rPr lang="en-GB" sz="1600" dirty="0"/>
              <a:t>Blinn-Phong uses lambert diffuse.</a:t>
            </a:r>
          </a:p>
          <a:p>
            <a:pPr lvl="1"/>
            <a:r>
              <a:rPr lang="en-GB" sz="1600" dirty="0"/>
              <a:t>Blinn-Phong also ignores the metallic and roughness properties of the surface.</a:t>
            </a:r>
          </a:p>
          <a:p>
            <a:pPr marL="457200" lvl="1" indent="0">
              <a:buNone/>
            </a:pPr>
            <a:endParaRPr lang="en-GB" sz="1600" dirty="0"/>
          </a:p>
          <a:p>
            <a:pPr lvl="1"/>
            <a:r>
              <a:rPr lang="en-GB" sz="1600" dirty="0"/>
              <a:t>Oren-Nayar is a diffuse BRDF for handling rough surfaces on microfacet level.</a:t>
            </a:r>
          </a:p>
          <a:p>
            <a:pPr lvl="1"/>
            <a:r>
              <a:rPr lang="en-GB" sz="1600" dirty="0"/>
              <a:t>Oren-Nayar works well on surfaces with high roughness like brick wall, wood, etc.</a:t>
            </a:r>
          </a:p>
          <a:p>
            <a:pPr lvl="1"/>
            <a:r>
              <a:rPr lang="en-GB" sz="1600" dirty="0"/>
              <a:t>Oren-Nayar BRDF is also merged with three additional specular effects i.e. Gaussian, GGX and Beckmann.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283904-D34B-AF1E-4F4A-AD19AF958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" b="205"/>
          <a:stretch/>
        </p:blipFill>
        <p:spPr>
          <a:xfrm>
            <a:off x="6904800" y="3642407"/>
            <a:ext cx="3960000" cy="2957819"/>
          </a:xfrm>
          <a:prstGeom prst="rect">
            <a:avLst/>
          </a:prstGeom>
        </p:spPr>
      </p:pic>
      <p:pic>
        <p:nvPicPr>
          <p:cNvPr id="7" name="Picture 6" descr="A red car on a road&#10;&#10;Description automatically generated">
            <a:extLst>
              <a:ext uri="{FF2B5EF4-FFF2-40B4-BE49-F238E27FC236}">
                <a16:creationId xmlns:a16="http://schemas.microsoft.com/office/drawing/2014/main" id="{791B5470-E93C-50A6-AB2E-984180DB2F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6"/>
          <a:stretch/>
        </p:blipFill>
        <p:spPr>
          <a:xfrm>
            <a:off x="6904800" y="741391"/>
            <a:ext cx="3960000" cy="287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67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2201</TotalTime>
  <Words>1132</Words>
  <Application>Microsoft Office PowerPoint</Application>
  <PresentationFormat>Widescreen</PresentationFormat>
  <Paragraphs>130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Advanced Graphics – Physically Based Rendering</vt:lpstr>
      <vt:lpstr>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Graphics – Physically Based Rendering</dc:title>
  <dc:creator>Jainesh Pathak (PGT)</dc:creator>
  <cp:lastModifiedBy>Jainesh Pathak (PGT)</cp:lastModifiedBy>
  <cp:revision>13</cp:revision>
  <dcterms:created xsi:type="dcterms:W3CDTF">2023-08-08T12:37:45Z</dcterms:created>
  <dcterms:modified xsi:type="dcterms:W3CDTF">2023-08-10T19:13:47Z</dcterms:modified>
</cp:coreProperties>
</file>